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oper Hewitt" panose="020B0604020202020204" charset="0"/>
      <p:regular r:id="rId26"/>
    </p:embeddedFont>
    <p:embeddedFont>
      <p:font typeface="Cooper Hewitt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0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61143" y="783933"/>
            <a:ext cx="6227716" cy="8719134"/>
            <a:chOff x="0" y="0"/>
            <a:chExt cx="812800" cy="1137963"/>
          </a:xfrm>
        </p:grpSpPr>
        <p:sp>
          <p:nvSpPr>
            <p:cNvPr id="4" name="Freeform 4"/>
            <p:cNvSpPr/>
            <p:nvPr/>
          </p:nvSpPr>
          <p:spPr>
            <a:xfrm rot="24000">
              <a:off x="-3631" y="-2492"/>
              <a:ext cx="820061" cy="1142947"/>
            </a:xfrm>
            <a:custGeom>
              <a:avLst/>
              <a:gdLst/>
              <a:ahLst/>
              <a:cxnLst/>
              <a:rect l="l" t="t" r="r" b="b"/>
              <a:pathLst>
                <a:path w="820061" h="1142947">
                  <a:moveTo>
                    <a:pt x="64310" y="4892"/>
                  </a:moveTo>
                  <a:lnTo>
                    <a:pt x="747807" y="120"/>
                  </a:lnTo>
                  <a:cubicBezTo>
                    <a:pt x="764951" y="0"/>
                    <a:pt x="781441" y="6696"/>
                    <a:pt x="793648" y="18734"/>
                  </a:cubicBezTo>
                  <a:cubicBezTo>
                    <a:pt x="805855" y="30772"/>
                    <a:pt x="812780" y="47166"/>
                    <a:pt x="812900" y="64310"/>
                  </a:cubicBezTo>
                  <a:lnTo>
                    <a:pt x="819942" y="1072962"/>
                  </a:lnTo>
                  <a:cubicBezTo>
                    <a:pt x="820062" y="1090106"/>
                    <a:pt x="813366" y="1106596"/>
                    <a:pt x="801328" y="1118803"/>
                  </a:cubicBezTo>
                  <a:cubicBezTo>
                    <a:pt x="789290" y="1131010"/>
                    <a:pt x="772896" y="1137936"/>
                    <a:pt x="755752" y="1138055"/>
                  </a:cubicBezTo>
                  <a:lnTo>
                    <a:pt x="72255" y="1142827"/>
                  </a:lnTo>
                  <a:cubicBezTo>
                    <a:pt x="55111" y="1142947"/>
                    <a:pt x="38621" y="1136251"/>
                    <a:pt x="26414" y="1124213"/>
                  </a:cubicBezTo>
                  <a:cubicBezTo>
                    <a:pt x="14207" y="1112175"/>
                    <a:pt x="7282" y="1095781"/>
                    <a:pt x="7162" y="1078637"/>
                  </a:cubicBezTo>
                  <a:lnTo>
                    <a:pt x="120" y="69985"/>
                  </a:lnTo>
                  <a:cubicBezTo>
                    <a:pt x="0" y="52841"/>
                    <a:pt x="6696" y="36351"/>
                    <a:pt x="18734" y="24144"/>
                  </a:cubicBezTo>
                  <a:cubicBezTo>
                    <a:pt x="30772" y="11937"/>
                    <a:pt x="47166" y="5011"/>
                    <a:pt x="64310" y="4892"/>
                  </a:cubicBezTo>
                  <a:close/>
                </a:path>
              </a:pathLst>
            </a:custGeom>
            <a:blipFill>
              <a:blip r:embed="rId4"/>
              <a:stretch>
                <a:fillRect l="-67810" t="-210" r="-44624" b="-133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686" y="820078"/>
            <a:ext cx="9867914" cy="4714507"/>
            <a:chOff x="0" y="-161925"/>
            <a:chExt cx="13157219" cy="628600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10820419" cy="514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70"/>
                </a:lnSpc>
              </a:pPr>
              <a:r>
                <a:rPr lang="en-US" sz="87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Báo Cáo Đồ Án: Quản Lý Chi Tiêu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08531"/>
              <a:ext cx="1315721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Người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thực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hiện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: VX23TTK11-Huỳnh </a:t>
              </a:r>
              <a:r>
                <a:rPr lang="en-US" sz="3000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Thanh</a:t>
              </a:r>
              <a:r>
                <a:rPr lang="en-US" sz="3000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Duy-470123129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7691" y="6979555"/>
            <a:ext cx="7966309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Ngày thực hiện: 13/09/2025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312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Trang chính: Dashboard tổng chi tiêu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067954"/>
            <a:chOff x="0" y="0"/>
            <a:chExt cx="7804623" cy="14239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Tổng quan chi tiêu cá nhân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tổng chi tiêu hàng tháng.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067954"/>
            <a:chOff x="0" y="0"/>
            <a:chExt cx="7804623" cy="14239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Truy vấn SQL hiệu quả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Sử dụng SQL để lấy dữ liệu.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067954"/>
            <a:chOff x="0" y="0"/>
            <a:chExt cx="7804623" cy="142393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Nút thêm chi tiêu dễ dàng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Cho phép người dùng thêm chi tiêu mới.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28" y="4776936"/>
            <a:ext cx="6089706" cy="31386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61999">
              <a:off x="-19518" y="-16773"/>
              <a:ext cx="851836" cy="960191"/>
            </a:xfrm>
            <a:custGeom>
              <a:avLst/>
              <a:gdLst/>
              <a:ahLst/>
              <a:cxnLst/>
              <a:rect l="l" t="t" r="r" b="b"/>
              <a:pathLst>
                <a:path w="851836" h="960191">
                  <a:moveTo>
                    <a:pt x="129711" y="2289"/>
                  </a:moveTo>
                  <a:lnTo>
                    <a:pt x="765776" y="32285"/>
                  </a:lnTo>
                  <a:cubicBezTo>
                    <a:pt x="814331" y="34575"/>
                    <a:pt x="851836" y="75793"/>
                    <a:pt x="849546" y="124348"/>
                  </a:cubicBezTo>
                  <a:lnTo>
                    <a:pt x="814187" y="874130"/>
                  </a:lnTo>
                  <a:cubicBezTo>
                    <a:pt x="811898" y="922685"/>
                    <a:pt x="770680" y="960190"/>
                    <a:pt x="722125" y="957901"/>
                  </a:cubicBezTo>
                  <a:lnTo>
                    <a:pt x="86060" y="927905"/>
                  </a:lnTo>
                  <a:cubicBezTo>
                    <a:pt x="37505" y="925615"/>
                    <a:pt x="0" y="884397"/>
                    <a:pt x="2290" y="835842"/>
                  </a:cubicBezTo>
                  <a:lnTo>
                    <a:pt x="37649" y="86060"/>
                  </a:lnTo>
                  <a:cubicBezTo>
                    <a:pt x="39938" y="37505"/>
                    <a:pt x="81156" y="0"/>
                    <a:pt x="129711" y="2289"/>
                  </a:cubicBezTo>
                  <a:close/>
                </a:path>
              </a:pathLst>
            </a:custGeom>
            <a:blipFill>
              <a:blip r:embed="rId2"/>
              <a:stretch>
                <a:fillRect l="-2955" t="-9257" r="-936" b="-2900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 Chi Tiêu Chi Tiết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Trang này hướng dẫn cách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 chi tiêu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qua form nhập liệu và lưu vào cơ sở dữ liệu.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909"/>
          <a:stretch/>
        </p:blipFill>
        <p:spPr>
          <a:xfrm>
            <a:off x="7164211" y="952500"/>
            <a:ext cx="8701087" cy="44364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252000">
              <a:off x="-29955" y="-25634"/>
              <a:ext cx="872711" cy="977911"/>
            </a:xfrm>
            <a:custGeom>
              <a:avLst/>
              <a:gdLst/>
              <a:ahLst/>
              <a:cxnLst/>
              <a:rect l="l" t="t" r="r" b="b"/>
              <a:pathLst>
                <a:path w="872711" h="977911">
                  <a:moveTo>
                    <a:pt x="84892" y="50196"/>
                  </a:moveTo>
                  <a:lnTo>
                    <a:pt x="719953" y="3560"/>
                  </a:lnTo>
                  <a:cubicBezTo>
                    <a:pt x="768431" y="0"/>
                    <a:pt x="810617" y="36414"/>
                    <a:pt x="814177" y="84892"/>
                  </a:cubicBezTo>
                  <a:lnTo>
                    <a:pt x="869150" y="833492"/>
                  </a:lnTo>
                  <a:cubicBezTo>
                    <a:pt x="872710" y="881970"/>
                    <a:pt x="836297" y="924156"/>
                    <a:pt x="787818" y="927716"/>
                  </a:cubicBezTo>
                  <a:lnTo>
                    <a:pt x="152757" y="974352"/>
                  </a:lnTo>
                  <a:cubicBezTo>
                    <a:pt x="104279" y="977912"/>
                    <a:pt x="62093" y="941498"/>
                    <a:pt x="58533" y="893020"/>
                  </a:cubicBezTo>
                  <a:lnTo>
                    <a:pt x="3560" y="144420"/>
                  </a:lnTo>
                  <a:cubicBezTo>
                    <a:pt x="0" y="95942"/>
                    <a:pt x="36413" y="53756"/>
                    <a:pt x="84892" y="50196"/>
                  </a:cubicBezTo>
                  <a:close/>
                </a:path>
              </a:pathLst>
            </a:custGeom>
            <a:blipFill>
              <a:blip r:embed="rId2"/>
              <a:stretch>
                <a:fillRect l="-47866" t="-10052" r="-55310" b="-1065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736129"/>
            <a:ext cx="12292794" cy="2522171"/>
            <a:chOff x="0" y="399240"/>
            <a:chExt cx="16390392" cy="3362895"/>
          </a:xfrm>
        </p:grpSpPr>
        <p:sp>
          <p:nvSpPr>
            <p:cNvPr id="7" name="TextBox 7"/>
            <p:cNvSpPr txBox="1"/>
            <p:nvPr/>
          </p:nvSpPr>
          <p:spPr>
            <a:xfrm>
              <a:off x="29028" y="39924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Sửa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Tiêu</a:t>
              </a:r>
              <a:endParaRPr lang="en-US" sz="9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Trong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phần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này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người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dùng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có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thể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chỉnh</a:t>
              </a:r>
              <a:r>
                <a:rPr lang="en-US" sz="3000" b="1" u="none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sửa</a:t>
              </a:r>
              <a:r>
                <a:rPr lang="en-US" sz="3000" b="1" u="none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3000" b="1" u="none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tiêu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bằng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cách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lấy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ID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và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cập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nhật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thông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tin.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570"/>
          <a:stretch/>
        </p:blipFill>
        <p:spPr>
          <a:xfrm>
            <a:off x="5667375" y="495300"/>
            <a:ext cx="12620625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30000">
              <a:off x="-3684" y="-3185"/>
              <a:ext cx="820168" cy="933014"/>
            </a:xfrm>
            <a:custGeom>
              <a:avLst/>
              <a:gdLst/>
              <a:ahLst/>
              <a:cxnLst/>
              <a:rect l="l" t="t" r="r" b="b"/>
              <a:pathLst>
                <a:path w="820168" h="933014">
                  <a:moveTo>
                    <a:pt x="95754" y="424"/>
                  </a:moveTo>
                  <a:lnTo>
                    <a:pt x="732501" y="5981"/>
                  </a:lnTo>
                  <a:cubicBezTo>
                    <a:pt x="781108" y="6405"/>
                    <a:pt x="820168" y="46153"/>
                    <a:pt x="819744" y="94760"/>
                  </a:cubicBezTo>
                  <a:lnTo>
                    <a:pt x="813193" y="845347"/>
                  </a:lnTo>
                  <a:cubicBezTo>
                    <a:pt x="812769" y="893954"/>
                    <a:pt x="773021" y="933014"/>
                    <a:pt x="724414" y="932590"/>
                  </a:cubicBezTo>
                  <a:lnTo>
                    <a:pt x="87667" y="927033"/>
                  </a:lnTo>
                  <a:cubicBezTo>
                    <a:pt x="39060" y="926609"/>
                    <a:pt x="0" y="886861"/>
                    <a:pt x="424" y="838254"/>
                  </a:cubicBezTo>
                  <a:lnTo>
                    <a:pt x="6975" y="87667"/>
                  </a:lnTo>
                  <a:cubicBezTo>
                    <a:pt x="7399" y="39060"/>
                    <a:pt x="47147" y="0"/>
                    <a:pt x="95754" y="424"/>
                  </a:cubicBezTo>
                  <a:close/>
                </a:path>
              </a:pathLst>
            </a:custGeom>
            <a:blipFill>
              <a:blip r:embed="rId2"/>
              <a:stretch>
                <a:fillRect l="-55855" t="-10199" r="-56499" b="-143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Xóa Chi Tiêu Theo ID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Chức năng xóa chi tiêu cho phép người dùng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xóa mục chi tiêu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thông qua xác nhận bằng JavaScript.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698"/>
          <a:stretch/>
        </p:blipFill>
        <p:spPr>
          <a:xfrm>
            <a:off x="5705475" y="266700"/>
            <a:ext cx="12582525" cy="62375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72000">
              <a:off x="-8789" y="-7584"/>
              <a:ext cx="830377" cy="941812"/>
            </a:xfrm>
            <a:custGeom>
              <a:avLst/>
              <a:gdLst/>
              <a:ahLst/>
              <a:cxnLst/>
              <a:rect l="l" t="t" r="r" b="b"/>
              <a:pathLst>
                <a:path w="830377" h="941812">
                  <a:moveTo>
                    <a:pt x="87170" y="14353"/>
                  </a:moveTo>
                  <a:lnTo>
                    <a:pt x="723802" y="1018"/>
                  </a:lnTo>
                  <a:cubicBezTo>
                    <a:pt x="772400" y="0"/>
                    <a:pt x="812622" y="38571"/>
                    <a:pt x="813640" y="87170"/>
                  </a:cubicBezTo>
                  <a:lnTo>
                    <a:pt x="829360" y="837620"/>
                  </a:lnTo>
                  <a:cubicBezTo>
                    <a:pt x="830378" y="886219"/>
                    <a:pt x="791806" y="926441"/>
                    <a:pt x="743208" y="927459"/>
                  </a:cubicBezTo>
                  <a:lnTo>
                    <a:pt x="106576" y="940794"/>
                  </a:lnTo>
                  <a:cubicBezTo>
                    <a:pt x="57978" y="941812"/>
                    <a:pt x="17756" y="903241"/>
                    <a:pt x="16738" y="854642"/>
                  </a:cubicBezTo>
                  <a:lnTo>
                    <a:pt x="1018" y="104192"/>
                  </a:lnTo>
                  <a:cubicBezTo>
                    <a:pt x="0" y="55593"/>
                    <a:pt x="38572" y="15371"/>
                    <a:pt x="87170" y="14353"/>
                  </a:cubicBezTo>
                  <a:close/>
                </a:path>
              </a:pathLst>
            </a:custGeom>
            <a:blipFill>
              <a:blip r:embed="rId2"/>
              <a:stretch>
                <a:fillRect l="-107293" t="-14717" r="-2290" b="-836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Danh sách chi tiêu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Bảng chi tiêu được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sắp xếp giảm dần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theo ngày, với các nút sửa và xóa cho mỗi mục.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57" y="59712"/>
            <a:ext cx="126111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3668" y="3733427"/>
            <a:ext cx="5855229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Biểu đồ chỉ ra rằng chi tiêu theo </a:t>
            </a:r>
            <a:r>
              <a:rPr lang="en-US" sz="2100" b="1" spc="-42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danh mục</a:t>
            </a: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 có sự tăng trưởng </a:t>
            </a:r>
            <a:r>
              <a:rPr lang="en-US" sz="2100" b="1" spc="-42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mạnh mẽ</a:t>
            </a:r>
            <a:r>
              <a:rPr lang="en-US" sz="2100" spc="-42">
                <a:solidFill>
                  <a:srgbClr val="F4F6F8"/>
                </a:solidFill>
                <a:latin typeface="Cooper Hewitt"/>
                <a:ea typeface="Cooper Hewitt"/>
                <a:cs typeface="Cooper Hewitt"/>
                <a:sym typeface="Cooper Hewitt"/>
              </a:rPr>
              <a:t> trong tháng này, với các khoản chi cho ăn uống và giải trí chiếm tỷ lệ lớn nhất. Điều này cho thấy nhu cầu giải trí đang gia tăng.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71" y="170988"/>
            <a:ext cx="10292540" cy="89849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3668" y="847725"/>
            <a:ext cx="585522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3"/>
              </a:lnSpc>
            </a:pPr>
            <a:r>
              <a:rPr lang="en-US" sz="6202" b="1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Báo cáo Chi Tiêu Theo Danh Mục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2183" y="8829675"/>
            <a:ext cx="85771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spc="-20">
                <a:solidFill>
                  <a:srgbClr val="F4F6F8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Phân tích chi tiêu theo tháng và danh mục</a:t>
            </a:r>
          </a:p>
        </p:txBody>
      </p:sp>
      <p:sp>
        <p:nvSpPr>
          <p:cNvPr id="6" name="Freeform 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47700"/>
            <a:ext cx="8420100" cy="8181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75976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61965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73668" y="838200"/>
            <a:ext cx="710851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Báo cáo chi tiêu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73668" y="6591300"/>
            <a:ext cx="3364925" cy="1571244"/>
            <a:chOff x="0" y="0"/>
            <a:chExt cx="4486566" cy="20949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Chi tiêu tháng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34847"/>
              <a:ext cx="4486566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Tổng hợp số liệu tháng 1 năm 2025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61965" y="6591300"/>
            <a:ext cx="3364925" cy="1571244"/>
            <a:chOff x="0" y="0"/>
            <a:chExt cx="4486566" cy="20949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Chi tiêu tháng 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34847"/>
              <a:ext cx="4486566" cy="1160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Tổng hợp số liệu tháng 2 năm 2025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444" y="394801"/>
            <a:ext cx="9529380" cy="46784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Timeline of Key Features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447544"/>
            <a:chOff x="0" y="0"/>
            <a:chExt cx="4486566" cy="32633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người dùng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Thiết kế giao diện responsive với màu sắc chủ đạo xanh/cam.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2447544"/>
            <a:chOff x="0" y="0"/>
            <a:chExt cx="4486566" cy="32633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Chức năng đăng nhập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Kiểm tra thông tin người dùng và xử lý đăng nhập qua session.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1990344"/>
            <a:chOff x="0" y="0"/>
            <a:chExt cx="4486566" cy="26537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Báo cáo chi tiêu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348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dữ liệu chi tiêu theo tháng và theo danh mục bằng biểu đồ.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Đánh giá kết quả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355342"/>
            <a:chOff x="0" y="0"/>
            <a:chExt cx="4486566" cy="31404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4486566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Hoàn thành phát triển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126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Hoàn thành tất cả các chức năng chính của website quản lý chi tiêu.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1917192"/>
            <a:chOff x="0" y="0"/>
            <a:chExt cx="4486566" cy="255625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4486566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Kiểm tra và đánh giá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84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Đánh giá trải nghiệm người dùng và tính bảo mật của hệ thống đã được thực hiện.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2355342"/>
            <a:chOff x="0" y="0"/>
            <a:chExt cx="4486566" cy="31404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4486566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887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Triển khai và phản hồi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12697"/>
              <a:ext cx="4486566" cy="162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Triển khai website cho người dùng thử nghiệm và nhận phản hồi tích cực.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25245" y="5695950"/>
            <a:ext cx="21040046" cy="0"/>
          </a:xfrm>
          <a:prstGeom prst="line">
            <a:avLst/>
          </a:prstGeom>
          <a:ln w="19050" cap="flat">
            <a:solidFill>
              <a:srgbClr val="869A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1008" y="55530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706" y="55435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88712" y="55340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69AB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73668" y="838200"/>
            <a:ext cx="710851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Khó khăn và Hướng phát triển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591300"/>
            <a:ext cx="3364925" cy="2447544"/>
            <a:chOff x="0" y="0"/>
            <a:chExt cx="4486566" cy="32633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85725"/>
              <a:ext cx="448656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Thách thức kỹ thuật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44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Gặp khó khăn trong việc tích hợp các công nghệ mới và xử lý lỗi.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706" y="6591300"/>
            <a:ext cx="3364925" cy="1990344"/>
            <a:chOff x="0" y="0"/>
            <a:chExt cx="4486566" cy="26537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Thiếu tài nguyên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34847"/>
              <a:ext cx="4486566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Không đủ thời gian và đội ngũ để hoàn thành mọi chức năng theo kế hoạch.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88712" y="6591300"/>
            <a:ext cx="3364925" cy="2409444"/>
            <a:chOff x="0" y="0"/>
            <a:chExt cx="4486566" cy="3212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448656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Kế hoạch tương lai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34847"/>
              <a:ext cx="4486566" cy="227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Dự kiến mở rộng tính năng và cải thiện giao diện tương tác cho người dùng.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 flipH="1">
            <a:off x="10923890" y="-1444833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14199956" y="29750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56000">
              <a:off x="-18812" y="-16171"/>
              <a:ext cx="850424" cy="958986"/>
            </a:xfrm>
            <a:custGeom>
              <a:avLst/>
              <a:gdLst/>
              <a:ahLst/>
              <a:cxnLst/>
              <a:rect l="l" t="t" r="r" b="b"/>
              <a:pathLst>
                <a:path w="850424" h="958986">
                  <a:moveTo>
                    <a:pt x="128172" y="2205"/>
                  </a:moveTo>
                  <a:lnTo>
                    <a:pt x="764287" y="31091"/>
                  </a:lnTo>
                  <a:cubicBezTo>
                    <a:pt x="812846" y="33296"/>
                    <a:pt x="850424" y="74448"/>
                    <a:pt x="848219" y="123007"/>
                  </a:cubicBezTo>
                  <a:lnTo>
                    <a:pt x="814169" y="872850"/>
                  </a:lnTo>
                  <a:cubicBezTo>
                    <a:pt x="811964" y="921409"/>
                    <a:pt x="770811" y="958986"/>
                    <a:pt x="722252" y="956781"/>
                  </a:cubicBezTo>
                  <a:lnTo>
                    <a:pt x="86137" y="927895"/>
                  </a:lnTo>
                  <a:cubicBezTo>
                    <a:pt x="37578" y="925690"/>
                    <a:pt x="0" y="884538"/>
                    <a:pt x="2205" y="835979"/>
                  </a:cubicBezTo>
                  <a:lnTo>
                    <a:pt x="36255" y="86136"/>
                  </a:lnTo>
                  <a:cubicBezTo>
                    <a:pt x="38460" y="37577"/>
                    <a:pt x="79613" y="0"/>
                    <a:pt x="128172" y="2205"/>
                  </a:cubicBezTo>
                  <a:close/>
                </a:path>
              </a:pathLst>
            </a:custGeom>
            <a:blipFill>
              <a:blip r:embed="rId2"/>
              <a:stretch>
                <a:fillRect l="-72342" t="-15026" r="-35670" b="-780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Mục Tiêu Đồ Án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Xây dựng website quản lý chi tiêu cá nhân với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thân thiện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và các chức năng bảo mật.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97A7C60-AB90-4575-9A52-575C1804E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11" y="834534"/>
            <a:ext cx="9849066" cy="43089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659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555624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935160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415364" y="1624234"/>
            <a:ext cx="1545727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Cảm ơn!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-180000">
              <a:off x="-21629" y="-18572"/>
              <a:ext cx="856058" cy="963788"/>
            </a:xfrm>
            <a:custGeom>
              <a:avLst/>
              <a:gdLst/>
              <a:ahLst/>
              <a:cxnLst/>
              <a:rect l="l" t="t" r="r" b="b"/>
              <a:pathLst>
                <a:path w="856058" h="963788">
                  <a:moveTo>
                    <a:pt x="134328" y="2544"/>
                  </a:moveTo>
                  <a:lnTo>
                    <a:pt x="770227" y="35870"/>
                  </a:lnTo>
                  <a:cubicBezTo>
                    <a:pt x="818769" y="38414"/>
                    <a:pt x="856058" y="79828"/>
                    <a:pt x="853514" y="128370"/>
                  </a:cubicBezTo>
                  <a:lnTo>
                    <a:pt x="814230" y="877957"/>
                  </a:lnTo>
                  <a:cubicBezTo>
                    <a:pt x="811686" y="926499"/>
                    <a:pt x="770272" y="963788"/>
                    <a:pt x="721730" y="961244"/>
                  </a:cubicBezTo>
                  <a:lnTo>
                    <a:pt x="85831" y="927918"/>
                  </a:lnTo>
                  <a:cubicBezTo>
                    <a:pt x="37289" y="925374"/>
                    <a:pt x="0" y="883960"/>
                    <a:pt x="2544" y="835418"/>
                  </a:cubicBezTo>
                  <a:lnTo>
                    <a:pt x="41828" y="85831"/>
                  </a:lnTo>
                  <a:cubicBezTo>
                    <a:pt x="44372" y="37289"/>
                    <a:pt x="85786" y="0"/>
                    <a:pt x="134328" y="2544"/>
                  </a:cubicBezTo>
                  <a:close/>
                </a:path>
              </a:pathLst>
            </a:custGeom>
            <a:blipFill>
              <a:blip r:embed="rId2"/>
              <a:stretch>
                <a:fillRect l="-83646" t="-10331" r="-29435" b="-159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308112"/>
            <a:ext cx="12271023" cy="2901565"/>
            <a:chOff x="0" y="-171450"/>
            <a:chExt cx="16361364" cy="386875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Công nghệ Sử Dụng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398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Đồ án sử dụng các công nghệ hiện đại như </a:t>
              </a:r>
              <a:r>
                <a:rPr lang="en-US" sz="30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.ASP.NET 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và MySQL để xây dựng website.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85389" t="-15654" r="-35713" b="-1355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Cấu Trúc Hệ Thống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Hệ thống gồm Frontend sử dụng HTML/CSS/Bootstrap, Backend bằng PHP và Database MySQL cho quản lý dữ liệu.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36E975-E155-4167-ACC8-BD8F98CD0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464316"/>
            <a:ext cx="6791325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63418" t="-23050" r="-59225" b="-632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934566"/>
            <a:ext cx="12271023" cy="7323734"/>
            <a:chOff x="0" y="-6002843"/>
            <a:chExt cx="16361364" cy="9764978"/>
          </a:xfrm>
        </p:grpSpPr>
        <p:sp>
          <p:nvSpPr>
            <p:cNvPr id="7" name="TextBox 7"/>
            <p:cNvSpPr txBox="1"/>
            <p:nvPr/>
          </p:nvSpPr>
          <p:spPr>
            <a:xfrm>
              <a:off x="122159" y="-6002843"/>
              <a:ext cx="7569200" cy="5078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Cơ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Sở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Dữ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Liệu</a:t>
              </a:r>
              <a:r>
                <a:rPr lang="en-US" sz="9000" b="1" dirty="0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Chi </a:t>
              </a:r>
              <a:r>
                <a:rPr lang="en-US" sz="9000" b="1" dirty="0" err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Tiết</a:t>
              </a:r>
              <a:endParaRPr lang="en-US" sz="9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Trang này mô tả các bảng users và expenses, bao gồm các trường và kiểu dữ liệu của chúng.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908" y="27214"/>
            <a:ext cx="10703435" cy="6971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Các chức năng chính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067954"/>
            <a:chOff x="0" y="0"/>
            <a:chExt cx="7804623" cy="14239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Đăng nhập vào hệ thống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Cho phép người dùng truy cập an toàn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067954"/>
            <a:chOff x="0" y="0"/>
            <a:chExt cx="7804623" cy="14239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Thêm, sửa và xóa chi tiêu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Quản lý chi tiêu một cách dễ dàng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067954"/>
            <a:chOff x="0" y="0"/>
            <a:chExt cx="7804623" cy="142393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Danh sách và báo cáo chi tiêu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594"/>
              <a:ext cx="7804623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Hiển thị thông tin chi tiêu rõ ràng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39293" t="-6207" r="-55009" b="-73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308112"/>
            <a:ext cx="12271023" cy="3468259"/>
            <a:chOff x="0" y="-171450"/>
            <a:chExt cx="16361364" cy="4624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Cấu trúc File Chính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" y="2298460"/>
              <a:ext cx="11531600" cy="2154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Các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file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chính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trong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dự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án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bao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gồm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: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config.php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login.php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logout.php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index.php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add.php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edit.php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delete.php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list.php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và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 dirty="0" err="1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report.php</a:t>
              </a:r>
              <a:r>
                <a:rPr lang="en-US" sz="3000" u="none" dirty="0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E6051CD-C151-45FB-A230-978EC3A88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437" y="799346"/>
            <a:ext cx="6791325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 rot="696000">
              <a:off x="-76940" y="-64331"/>
              <a:ext cx="966679" cy="1055306"/>
            </a:xfrm>
            <a:custGeom>
              <a:avLst/>
              <a:gdLst/>
              <a:ahLst/>
              <a:cxnLst/>
              <a:rect l="l" t="t" r="r" b="b"/>
              <a:pathLst>
                <a:path w="966679" h="1055306">
                  <a:moveTo>
                    <a:pt x="78294" y="137815"/>
                  </a:moveTo>
                  <a:lnTo>
                    <a:pt x="702059" y="9774"/>
                  </a:lnTo>
                  <a:cubicBezTo>
                    <a:pt x="749675" y="0"/>
                    <a:pt x="796199" y="30677"/>
                    <a:pt x="805973" y="78293"/>
                  </a:cubicBezTo>
                  <a:lnTo>
                    <a:pt x="956905" y="813577"/>
                  </a:lnTo>
                  <a:cubicBezTo>
                    <a:pt x="966680" y="861193"/>
                    <a:pt x="936003" y="907717"/>
                    <a:pt x="888386" y="917491"/>
                  </a:cubicBezTo>
                  <a:lnTo>
                    <a:pt x="264621" y="1045532"/>
                  </a:lnTo>
                  <a:cubicBezTo>
                    <a:pt x="217005" y="1055306"/>
                    <a:pt x="170481" y="1024629"/>
                    <a:pt x="160707" y="977013"/>
                  </a:cubicBezTo>
                  <a:lnTo>
                    <a:pt x="9775" y="241729"/>
                  </a:lnTo>
                  <a:cubicBezTo>
                    <a:pt x="0" y="194113"/>
                    <a:pt x="30677" y="147589"/>
                    <a:pt x="78294" y="137815"/>
                  </a:cubicBezTo>
                  <a:close/>
                </a:path>
              </a:pathLst>
            </a:custGeom>
            <a:blipFill>
              <a:blip r:embed="rId2"/>
              <a:stretch>
                <a:fillRect l="-51199" t="-18848" r="-60659" b="-1608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Giao diện người dùng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Thiết kế responsive với màu chủ đạo xanh/cam, bao gồm navbar và form nhập liệu dễ sử dụng.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6508"/>
          <a:stretch/>
        </p:blipFill>
        <p:spPr>
          <a:xfrm>
            <a:off x="7175097" y="571500"/>
            <a:ext cx="10363200" cy="4993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5013830" cy="5716087"/>
            <a:chOff x="0" y="0"/>
            <a:chExt cx="812800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26644"/>
            </a:xfrm>
            <a:custGeom>
              <a:avLst/>
              <a:gdLst/>
              <a:ahLst/>
              <a:cxnLst/>
              <a:rect l="l" t="t" r="r" b="b"/>
              <a:pathLst>
                <a:path w="812800" h="926644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48635" t="-10330" r="-48470" b="-1069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821601"/>
            <a:chOff x="0" y="0"/>
            <a:chExt cx="16361364" cy="3762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61364" cy="200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Chức Năng Đăng Nhập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46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Chức năng đăng nhập giúp kiểm tra </a:t>
              </a:r>
              <a:r>
                <a:rPr lang="en-US" sz="3000" b="1" u="none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tính hợp lệ</a:t>
              </a:r>
              <a:r>
                <a:rPr lang="en-US" sz="3000" u="none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user/pass, quản lý session và thông báo lỗi.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6068"/>
          <a:stretch/>
        </p:blipFill>
        <p:spPr>
          <a:xfrm>
            <a:off x="8199648" y="1409700"/>
            <a:ext cx="8377237" cy="4144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717</Words>
  <Application>Microsoft Office PowerPoint</Application>
  <PresentationFormat>Custom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Cooper Hewitt Bold</vt:lpstr>
      <vt:lpstr>Calibri</vt:lpstr>
      <vt:lpstr>Arial</vt:lpstr>
      <vt:lpstr>Cooper Hewitt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Báo Cáo Đồ Án: Quản Lý Chi Tiêu</dc:title>
  <dc:description>Presentation - Báo Cáo Đồ Án: Quản Lý Chi Tiêu</dc:description>
  <cp:lastModifiedBy>Võ Tâm Long</cp:lastModifiedBy>
  <cp:revision>3</cp:revision>
  <dcterms:created xsi:type="dcterms:W3CDTF">2006-08-16T00:00:00Z</dcterms:created>
  <dcterms:modified xsi:type="dcterms:W3CDTF">2025-09-16T04:10:59Z</dcterms:modified>
  <dc:identifier>DAGyz0n-J9o</dc:identifier>
</cp:coreProperties>
</file>